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handoutMasterIdLst>
    <p:handoutMasterId r:id="rId55"/>
  </p:handoutMasterIdLst>
  <p:sldIdLst>
    <p:sldId id="256" r:id="rId2"/>
    <p:sldId id="609" r:id="rId3"/>
    <p:sldId id="611" r:id="rId4"/>
    <p:sldId id="461" r:id="rId5"/>
    <p:sldId id="610" r:id="rId6"/>
    <p:sldId id="430" r:id="rId7"/>
    <p:sldId id="431" r:id="rId8"/>
    <p:sldId id="432" r:id="rId9"/>
    <p:sldId id="433" r:id="rId10"/>
    <p:sldId id="434" r:id="rId11"/>
    <p:sldId id="435" r:id="rId12"/>
    <p:sldId id="436" r:id="rId13"/>
    <p:sldId id="538" r:id="rId14"/>
    <p:sldId id="539" r:id="rId15"/>
    <p:sldId id="540" r:id="rId16"/>
    <p:sldId id="570" r:id="rId17"/>
    <p:sldId id="542" r:id="rId18"/>
    <p:sldId id="598" r:id="rId19"/>
    <p:sldId id="592" r:id="rId20"/>
    <p:sldId id="594" r:id="rId21"/>
    <p:sldId id="595" r:id="rId22"/>
    <p:sldId id="599" r:id="rId23"/>
    <p:sldId id="597" r:id="rId24"/>
    <p:sldId id="600" r:id="rId25"/>
    <p:sldId id="603" r:id="rId26"/>
    <p:sldId id="606" r:id="rId27"/>
    <p:sldId id="607" r:id="rId28"/>
    <p:sldId id="608" r:id="rId29"/>
    <p:sldId id="601" r:id="rId30"/>
    <p:sldId id="602" r:id="rId31"/>
    <p:sldId id="576" r:id="rId32"/>
    <p:sldId id="577" r:id="rId33"/>
    <p:sldId id="578" r:id="rId34"/>
    <p:sldId id="579" r:id="rId35"/>
    <p:sldId id="580" r:id="rId36"/>
    <p:sldId id="581" r:id="rId37"/>
    <p:sldId id="582" r:id="rId38"/>
    <p:sldId id="583" r:id="rId39"/>
    <p:sldId id="584" r:id="rId40"/>
    <p:sldId id="585" r:id="rId41"/>
    <p:sldId id="520" r:id="rId42"/>
    <p:sldId id="563" r:id="rId43"/>
    <p:sldId id="447" r:id="rId44"/>
    <p:sldId id="493" r:id="rId45"/>
    <p:sldId id="494" r:id="rId46"/>
    <p:sldId id="495" r:id="rId47"/>
    <p:sldId id="571" r:id="rId48"/>
    <p:sldId id="496" r:id="rId49"/>
    <p:sldId id="508" r:id="rId50"/>
    <p:sldId id="572" r:id="rId51"/>
    <p:sldId id="574" r:id="rId52"/>
    <p:sldId id="575"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3" autoAdjust="0"/>
    <p:restoredTop sz="65316" autoAdjust="0"/>
  </p:normalViewPr>
  <p:slideViewPr>
    <p:cSldViewPr snapToGrid="0" snapToObjects="1">
      <p:cViewPr varScale="1">
        <p:scale>
          <a:sx n="80" d="100"/>
          <a:sy n="80" d="100"/>
        </p:scale>
        <p:origin x="2216" y="18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17626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3241270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http://</a:t>
            </a:r>
            <a:r>
              <a:rPr lang="en-US" dirty="0" err="1" smtClean="0"/>
              <a:t>graphics.wsj.com</a:t>
            </a:r>
            <a:r>
              <a:rPr lang="en-US" dirty="0" smtClean="0"/>
              <a:t>/how-we-sleep/ add this in </a:t>
            </a:r>
            <a:r>
              <a:rPr lang="en-US" smtClean="0"/>
              <a:t>to discussion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06075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25</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19</a:t>
            </a:fld>
            <a:endParaRPr lang="en-US"/>
          </a:p>
        </p:txBody>
      </p:sp>
    </p:spTree>
    <p:extLst>
      <p:ext uri="{BB962C8B-B14F-4D97-AF65-F5344CB8AC3E}">
        <p14:creationId xmlns:p14="http://schemas.microsoft.com/office/powerpoint/2010/main" val="1162704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1/26/17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1/26/17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1" Type="http://schemas.microsoft.com/office/2007/relationships/media" Target="../media/media2.mp4"/><Relationship Id="rId2" Type="http://schemas.openxmlformats.org/officeDocument/2006/relationships/video"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2017</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40408633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790256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r>
              <a:rPr lang="en-US" sz="2400" dirty="0" smtClean="0"/>
              <a:t>when you visually inspect your data?</a:t>
            </a: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4279006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them with a default.</a:t>
            </a:r>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386854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461909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1056840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16</a:t>
            </a:fld>
            <a:endParaRPr lang="en-US" dirty="0"/>
          </a:p>
        </p:txBody>
      </p:sp>
    </p:spTree>
    <p:extLst>
      <p:ext uri="{BB962C8B-B14F-4D97-AF65-F5344CB8AC3E}">
        <p14:creationId xmlns:p14="http://schemas.microsoft.com/office/powerpoint/2010/main" val="1786917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bias?</a:t>
            </a:r>
            <a:endParaRPr lang="en-US" sz="3000" dirty="0"/>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17</a:t>
            </a:fld>
            <a:endParaRPr lang="en-US" dirty="0"/>
          </a:p>
        </p:txBody>
      </p:sp>
    </p:spTree>
    <p:extLst>
      <p:ext uri="{BB962C8B-B14F-4D97-AF65-F5344CB8AC3E}">
        <p14:creationId xmlns:p14="http://schemas.microsoft.com/office/powerpoint/2010/main" val="2267405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18</a:t>
            </a:fld>
            <a:endParaRPr lang="en-US" dirty="0"/>
          </a:p>
        </p:txBody>
      </p:sp>
    </p:spTree>
    <p:extLst>
      <p:ext uri="{BB962C8B-B14F-4D97-AF65-F5344CB8AC3E}">
        <p14:creationId xmlns:p14="http://schemas.microsoft.com/office/powerpoint/2010/main" val="594491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https://</a:t>
            </a:r>
            <a:r>
              <a:rPr lang="en-US" dirty="0" err="1"/>
              <a:t>goo.gl</a:t>
            </a:r>
            <a:r>
              <a:rPr lang="en-US" dirty="0"/>
              <a:t>/forms/UTYJdWMvO5X7OxDl1</a:t>
            </a:r>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Announcements</a:t>
            </a:r>
            <a:endParaRPr lang="en-US" dirty="0"/>
          </a:p>
        </p:txBody>
      </p:sp>
      <p:sp>
        <p:nvSpPr>
          <p:cNvPr id="5123" name="Rectangle 3"/>
          <p:cNvSpPr>
            <a:spLocks noGrp="1" noChangeArrowheads="1"/>
          </p:cNvSpPr>
          <p:nvPr>
            <p:ph idx="1"/>
          </p:nvPr>
        </p:nvSpPr>
        <p:spPr>
          <a:xfrm>
            <a:off x="1128943" y="1847153"/>
            <a:ext cx="7048804" cy="1759456"/>
          </a:xfrm>
          <a:noFill/>
        </p:spPr>
        <p:txBody>
          <a:bodyPr>
            <a:spAutoFit/>
          </a:bodyPr>
          <a:lstStyle/>
          <a:p>
            <a:pPr marL="320675" indent="-320675" defTabSz="852488">
              <a:spcBef>
                <a:spcPct val="25000"/>
              </a:spcBef>
              <a:buSzPct val="80000"/>
            </a:pPr>
            <a:r>
              <a:rPr lang="en-US" dirty="0" smtClean="0"/>
              <a:t>Cloud credits coming your way</a:t>
            </a:r>
            <a:endParaRPr lang="en-US" dirty="0" smtClean="0"/>
          </a:p>
          <a:p>
            <a:pPr marL="320675" indent="-320675" defTabSz="852488">
              <a:spcBef>
                <a:spcPct val="25000"/>
              </a:spcBef>
              <a:buSzPct val="80000"/>
            </a:pPr>
            <a:r>
              <a:rPr lang="en-US" dirty="0" smtClean="0"/>
              <a:t>Peer grades</a:t>
            </a:r>
          </a:p>
          <a:p>
            <a:pPr marL="320675" indent="-320675" defTabSz="852488">
              <a:spcBef>
                <a:spcPct val="25000"/>
              </a:spcBef>
              <a:buSzPct val="80000"/>
            </a:pPr>
            <a:r>
              <a:rPr lang="en-US" dirty="0" smtClean="0"/>
              <a:t>Bytes 2 &amp; 3</a:t>
            </a:r>
            <a:endParaRPr lang="en-US" dirty="0" smtClean="0"/>
          </a:p>
        </p:txBody>
      </p:sp>
    </p:spTree>
    <p:extLst>
      <p:ext uri="{BB962C8B-B14F-4D97-AF65-F5344CB8AC3E}">
        <p14:creationId xmlns:p14="http://schemas.microsoft.com/office/powerpoint/2010/main" val="703361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3"/>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3"/>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a:t>
            </a:r>
            <a:r>
              <a:rPr lang="en-US" dirty="0" smtClean="0"/>
              <a:t>participants</a:t>
            </a:r>
            <a:endParaRPr lang="en-US" dirty="0"/>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22</a:t>
            </a:fld>
            <a:endParaRPr lang="en-US" dirty="0"/>
          </a:p>
        </p:txBody>
      </p:sp>
    </p:spTree>
    <p:extLst>
      <p:ext uri="{BB962C8B-B14F-4D97-AF65-F5344CB8AC3E}">
        <p14:creationId xmlns:p14="http://schemas.microsoft.com/office/powerpoint/2010/main" val="3113361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23</a:t>
            </a:fld>
            <a:endParaRPr lang="en-US" dirty="0"/>
          </a:p>
        </p:txBody>
      </p:sp>
    </p:spTree>
    <p:extLst>
      <p:ext uri="{BB962C8B-B14F-4D97-AF65-F5344CB8AC3E}">
        <p14:creationId xmlns:p14="http://schemas.microsoft.com/office/powerpoint/2010/main" val="40841771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Tree>
    <p:extLst>
      <p:ext uri="{BB962C8B-B14F-4D97-AF65-F5344CB8AC3E}">
        <p14:creationId xmlns:p14="http://schemas.microsoft.com/office/powerpoint/2010/main" val="2531004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a:bodyPr>
          <a:lstStyle/>
          <a:p>
            <a:pPr marL="0" indent="0">
              <a:buNone/>
            </a:pPr>
            <a:r>
              <a:rPr lang="en-US" dirty="0"/>
              <a:t>"Please agree or disagree with the following statement: Cars should be faster and safer."</a:t>
            </a:r>
            <a:endParaRPr lang="en-US" b="1" dirty="0"/>
          </a:p>
        </p:txBody>
      </p:sp>
      <p:sp>
        <p:nvSpPr>
          <p:cNvPr id="5" name="TextBox 4"/>
          <p:cNvSpPr txBox="1"/>
          <p:nvPr/>
        </p:nvSpPr>
        <p:spPr>
          <a:xfrm>
            <a:off x="122123" y="6488668"/>
            <a:ext cx="2201885" cy="369332"/>
          </a:xfrm>
          <a:prstGeom prst="rect">
            <a:avLst/>
          </a:prstGeom>
          <a:noFill/>
        </p:spPr>
        <p:txBody>
          <a:bodyPr wrap="none" rtlCol="0">
            <a:spAutoFit/>
          </a:bodyPr>
          <a:lstStyle/>
          <a:p>
            <a:r>
              <a:rPr lang="en-US" dirty="0" smtClean="0"/>
              <a:t>Thank you Wikipedia.</a:t>
            </a:r>
            <a:endParaRPr lang="en-US" dirty="0"/>
          </a:p>
        </p:txBody>
      </p:sp>
    </p:spTree>
    <p:extLst>
      <p:ext uri="{BB962C8B-B14F-4D97-AF65-F5344CB8AC3E}">
        <p14:creationId xmlns:p14="http://schemas.microsoft.com/office/powerpoint/2010/main" val="2581174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3403610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440942"/>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Describe the four Cs of data quality</a:t>
            </a:r>
          </a:p>
          <a:p>
            <a:pPr marL="320675" indent="-320675" defTabSz="852488">
              <a:spcBef>
                <a:spcPct val="25000"/>
              </a:spcBef>
              <a:buSzPct val="80000"/>
            </a:pPr>
            <a:r>
              <a:rPr lang="en-US" dirty="0" smtClean="0"/>
              <a:t>Explain causes of quality issues for each of them</a:t>
            </a:r>
          </a:p>
          <a:p>
            <a:pPr marL="320675" indent="-320675" defTabSz="852488">
              <a:spcBef>
                <a:spcPct val="25000"/>
              </a:spcBef>
              <a:buSzPct val="80000"/>
            </a:pPr>
            <a:r>
              <a:rPr lang="en-US" dirty="0" smtClean="0"/>
              <a:t>Explain fixes for quality issues for each of them </a:t>
            </a: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70001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2835901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
        <p:nvSpPr>
          <p:cNvPr id="4" name="TextBox 3"/>
          <p:cNvSpPr txBox="1"/>
          <p:nvPr/>
        </p:nvSpPr>
        <p:spPr>
          <a:xfrm>
            <a:off x="774352" y="3786251"/>
            <a:ext cx="8511817" cy="2862322"/>
          </a:xfrm>
          <a:prstGeom prst="rect">
            <a:avLst/>
          </a:prstGeom>
          <a:noFill/>
        </p:spPr>
        <p:txBody>
          <a:bodyPr wrap="none" rtlCol="0">
            <a:spAutoFit/>
          </a:bodyPr>
          <a:lstStyle/>
          <a:p>
            <a:r>
              <a:rPr lang="en-US" sz="3600" dirty="0" smtClean="0"/>
              <a:t>Count off;</a:t>
            </a:r>
          </a:p>
          <a:p>
            <a:r>
              <a:rPr lang="en-US" sz="3600" u="sng" dirty="0"/>
              <a:t>https://</a:t>
            </a:r>
            <a:r>
              <a:rPr lang="en-US" sz="3600" u="sng" dirty="0" err="1"/>
              <a:t>goo.gl</a:t>
            </a:r>
            <a:r>
              <a:rPr lang="en-US" sz="3600" u="sng" dirty="0"/>
              <a:t>/forms/qZkl0fzzOgzcOVYE2</a:t>
            </a:r>
            <a:endParaRPr lang="en-US" sz="3600" dirty="0"/>
          </a:p>
          <a:p>
            <a:r>
              <a:rPr lang="en-US" sz="3600" dirty="0"/>
              <a:t> </a:t>
            </a:r>
          </a:p>
          <a:p>
            <a:r>
              <a:rPr lang="en-US" sz="3600" u="sng" dirty="0"/>
              <a:t>https://</a:t>
            </a:r>
            <a:r>
              <a:rPr lang="en-US" sz="3600" u="sng" dirty="0" err="1"/>
              <a:t>goo.gl</a:t>
            </a:r>
            <a:r>
              <a:rPr lang="en-US" sz="3600" u="sng" dirty="0"/>
              <a:t>/forms/8XAFz2IbMDgmoH8k2</a:t>
            </a:r>
            <a:r>
              <a:rPr lang="en-US" sz="3600" dirty="0" smtClean="0"/>
              <a:t> </a:t>
            </a:r>
          </a:p>
          <a:p>
            <a:endParaRPr lang="en-US" sz="3600" dirty="0"/>
          </a:p>
        </p:txBody>
      </p:sp>
    </p:spTree>
    <p:extLst>
      <p:ext uri="{BB962C8B-B14F-4D97-AF65-F5344CB8AC3E}">
        <p14:creationId xmlns:p14="http://schemas.microsoft.com/office/powerpoint/2010/main" val="3090609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a:t>
            </a:r>
            <a:r>
              <a:rPr lang="en-US" dirty="0" smtClean="0"/>
              <a:t>cars </a:t>
            </a:r>
            <a:r>
              <a:rPr lang="en-US" dirty="0"/>
              <a:t>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a:t>
            </a:r>
            <a:r>
              <a:rPr lang="en-US" dirty="0" smtClean="0"/>
              <a:t>cars </a:t>
            </a:r>
            <a:r>
              <a:rPr lang="en-US" dirty="0"/>
              <a:t>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2458627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30360238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42</a:t>
            </a:fld>
            <a:endParaRPr lang="en-US" dirty="0"/>
          </a:p>
        </p:txBody>
      </p:sp>
    </p:spTree>
    <p:extLst>
      <p:ext uri="{BB962C8B-B14F-4D97-AF65-F5344CB8AC3E}">
        <p14:creationId xmlns:p14="http://schemas.microsoft.com/office/powerpoint/2010/main" val="15909288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43</a:t>
            </a:fld>
            <a:endParaRPr lang="en-US" dirty="0"/>
          </a:p>
        </p:txBody>
      </p:sp>
    </p:spTree>
    <p:extLst>
      <p:ext uri="{BB962C8B-B14F-4D97-AF65-F5344CB8AC3E}">
        <p14:creationId xmlns:p14="http://schemas.microsoft.com/office/powerpoint/2010/main" val="10341248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marL="228600" lvl="1" indent="0">
              <a:buNone/>
            </a:pPr>
            <a:r>
              <a:rPr lang="en-US" dirty="0"/>
              <a:t>	</a:t>
            </a:r>
            <a:r>
              <a:rPr lang="en-US" dirty="0" smtClean="0"/>
              <a:t>(Algorithmic </a:t>
            </a:r>
            <a:r>
              <a:rPr lang="en-US" dirty="0"/>
              <a:t>Approaches to Detecting Interviewer </a:t>
            </a:r>
            <a:r>
              <a:rPr lang="en-US" dirty="0" smtClean="0"/>
              <a:t>	Fabrication </a:t>
            </a:r>
            <a:r>
              <a:rPr lang="en-US" dirty="0"/>
              <a:t>in </a:t>
            </a:r>
            <a:r>
              <a:rPr lang="en-US" dirty="0" smtClean="0"/>
              <a:t>Surveys)</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20364318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47</a:t>
            </a:fld>
            <a:endParaRPr lang="en-US" dirty="0"/>
          </a:p>
        </p:txBody>
      </p:sp>
    </p:spTree>
    <p:extLst>
      <p:ext uri="{BB962C8B-B14F-4D97-AF65-F5344CB8AC3E}">
        <p14:creationId xmlns:p14="http://schemas.microsoft.com/office/powerpoint/2010/main" val="17869176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24841392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3498948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419394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50</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smtClean="0"/>
              <a:t>vs </a:t>
            </a:r>
            <a:r>
              <a:rPr lang="en-US" dirty="0" smtClean="0"/>
              <a:t>better data)</a:t>
            </a:r>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14289984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r>
              <a:rPr lang="en-US" dirty="0" smtClean="0"/>
              <a:t>Completeness: Missing data; Appropriate Data</a:t>
            </a:r>
          </a:p>
          <a:p>
            <a:r>
              <a:rPr lang="en-US" dirty="0" smtClean="0"/>
              <a:t>Coherence: Relative to itself</a:t>
            </a:r>
          </a:p>
          <a:p>
            <a:r>
              <a:rPr lang="en-US" dirty="0" smtClean="0"/>
              <a:t>Correctness: Relative to the world</a:t>
            </a:r>
            <a:br>
              <a:rPr lang="en-US" dirty="0" smtClean="0"/>
            </a:br>
            <a:r>
              <a:rPr lang="en-US" dirty="0" smtClean="0"/>
              <a:t>(within population and across variables)</a:t>
            </a:r>
          </a:p>
          <a:p>
            <a:pPr lvl="1"/>
            <a:r>
              <a:rPr lang="en-US" dirty="0" smtClean="0"/>
              <a:t>Bias &amp; other measurement errors (e.g. demand characteristics and illusory superiority)</a:t>
            </a:r>
          </a:p>
          <a:p>
            <a:pPr lvl="1"/>
            <a:r>
              <a:rPr lang="en-US" dirty="0" smtClean="0"/>
              <a:t>Fraudulent data (e.g. </a:t>
            </a:r>
            <a:r>
              <a:rPr lang="en-US" dirty="0" err="1" smtClean="0"/>
              <a:t>curbstoning</a:t>
            </a:r>
            <a:r>
              <a:rPr lang="en-US" dirty="0" smtClean="0"/>
              <a:t>)</a:t>
            </a:r>
          </a:p>
          <a:p>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1129748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a:t>
            </a:r>
            <a:r>
              <a:rPr lang="en-US" dirty="0" smtClean="0"/>
              <a:t>The sensor (or respondent) is reporting junk values</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32900204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7</a:t>
            </a:fld>
            <a:endParaRPr lang="en-US" dirty="0"/>
          </a:p>
        </p:txBody>
      </p:sp>
    </p:spTree>
    <p:extLst>
      <p:ext uri="{BB962C8B-B14F-4D97-AF65-F5344CB8AC3E}">
        <p14:creationId xmlns:p14="http://schemas.microsoft.com/office/powerpoint/2010/main" val="240050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8</a:t>
            </a:fld>
            <a:endParaRPr lang="en-US" dirty="0"/>
          </a:p>
        </p:txBody>
      </p:sp>
    </p:spTree>
    <p:extLst>
      <p:ext uri="{BB962C8B-B14F-4D97-AF65-F5344CB8AC3E}">
        <p14:creationId xmlns:p14="http://schemas.microsoft.com/office/powerpoint/2010/main" val="3403362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9</a:t>
            </a:fld>
            <a:endParaRPr lang="en-US" dirty="0"/>
          </a:p>
        </p:txBody>
      </p:sp>
    </p:spTree>
    <p:extLst>
      <p:ext uri="{BB962C8B-B14F-4D97-AF65-F5344CB8AC3E}">
        <p14:creationId xmlns:p14="http://schemas.microsoft.com/office/powerpoint/2010/main" val="36302473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10319</TotalTime>
  <Words>2383</Words>
  <Application>Microsoft Macintosh PowerPoint</Application>
  <PresentationFormat>On-screen Show (4:3)</PresentationFormat>
  <Paragraphs>449</Paragraphs>
  <Slides>52</Slides>
  <Notes>23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Calibri</vt:lpstr>
      <vt:lpstr>Copperplate</vt:lpstr>
      <vt:lpstr>Helvetica</vt:lpstr>
      <vt:lpstr>Wingdings</vt:lpstr>
      <vt:lpstr>Arial</vt:lpstr>
      <vt:lpstr>Office Theme</vt:lpstr>
      <vt:lpstr>PowerPoint Presentation</vt:lpstr>
      <vt:lpstr>Announcements</vt:lpstr>
      <vt:lpstr>Goals</vt:lpstr>
      <vt:lpstr>Recommended Reading</vt:lpstr>
      <vt:lpstr>Four C’s of Data Quality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Survey</vt:lpstr>
      <vt:lpstr>PowerPoint Presentation</vt:lpstr>
      <vt:lpstr>PowerPoint Presentation</vt:lpstr>
      <vt:lpstr>Solutions and Issues for Sample Selection</vt:lpstr>
      <vt:lpstr>Is your data Correct?</vt:lpstr>
      <vt:lpstr>Measurement Errors</vt:lpstr>
      <vt:lpstr>Example</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 broken glass?</vt:lpstr>
      <vt:lpstr>One week later… Did you see any 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Summary: Steps So Far</vt:lpstr>
      <vt:lpstr>Things we talked about</vt:lpstr>
      <vt:lpstr>Things we talked about</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331</cp:revision>
  <dcterms:created xsi:type="dcterms:W3CDTF">2013-10-07T16:54:34Z</dcterms:created>
  <dcterms:modified xsi:type="dcterms:W3CDTF">2017-01-26T15:52:06Z</dcterms:modified>
</cp:coreProperties>
</file>